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6"/>
  </p:notesMasterIdLst>
  <p:sldIdLst>
    <p:sldId id="256" r:id="rId2"/>
    <p:sldId id="261" r:id="rId3"/>
    <p:sldId id="263" r:id="rId4"/>
    <p:sldId id="267" r:id="rId5"/>
    <p:sldId id="258" r:id="rId6"/>
    <p:sldId id="259" r:id="rId7"/>
    <p:sldId id="268" r:id="rId8"/>
    <p:sldId id="269" r:id="rId9"/>
    <p:sldId id="270" r:id="rId10"/>
    <p:sldId id="271" r:id="rId11"/>
    <p:sldId id="260" r:id="rId12"/>
    <p:sldId id="266" r:id="rId13"/>
    <p:sldId id="262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7CA0F-95F1-41DD-B73A-D25FBD900610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5FC53-9966-4494-BC7D-15647FB4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8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2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3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3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1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4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1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3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8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1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2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5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d.gov/" TargetMode="External"/><Relationship Id="rId2" Type="http://schemas.openxmlformats.org/officeDocument/2006/relationships/hyperlink" Target="https://nam01.safelinks.protection.outlook.com/?url=http://www.nysed.gov/news/2020/state-education-department-issues-guidance-reopen-new-york-state-schools&amp;data=02|01|LHui2@schools.nyc.gov|6772b25e5e94471b9dd508d82a88c478|18492cb7ef45456185710c42e5f7ac07|0|0|637306114222513328&amp;sdata=dVO0wUhTw2u6VjYW9P+5JA70Usi4W9434HrRjnuNCvM=&amp;reserved=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am01.safelinks.protection.outlook.com/?url=https://www.cdc.gov/coronavirus/2019-ncov/community/schools-childcare/prepare-safe-return.html&amp;data=02|01|LHui2@schools.nyc.gov|daae6d5ab1ff4c6c81b308d83039d9c3|18492cb7ef45456185710c42e5f7ac07|0|0|637312372349773099&amp;sdata=DIhYziwdC24dmM72M8H3pg0qlwoTPmO6OHawTkJQN5g=&amp;reserved=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s.nyc.gov/returntoschool202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cenet.edu/surveys/learningpreferenc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3020" y="985795"/>
            <a:ext cx="7508036" cy="16233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Public School 174</a:t>
            </a:r>
            <a:br>
              <a:rPr lang="en-US" b="1" dirty="0"/>
            </a:br>
            <a:r>
              <a:rPr lang="en-US" b="1" dirty="0"/>
              <a:t>William Sidney Mount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1548" y="2995448"/>
            <a:ext cx="8390980" cy="315310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900" b="1" dirty="0">
                <a:solidFill>
                  <a:schemeClr val="tx1"/>
                </a:solidFill>
                <a:latin typeface="+mj-lt"/>
              </a:rPr>
              <a:t>Parent Information Session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+mj-lt"/>
              </a:rPr>
              <a:t>School Re-opening Early  Planning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Tuesday, July 28, 2020</a:t>
            </a:r>
          </a:p>
          <a:p>
            <a:pPr algn="ctr"/>
            <a:r>
              <a:rPr lang="en-US" sz="2600" b="1" dirty="0">
                <a:latin typeface="+mj-lt"/>
              </a:rPr>
              <a:t>10am- 11am</a:t>
            </a:r>
          </a:p>
          <a:p>
            <a:pPr algn="ctr"/>
            <a:endParaRPr lang="en-US" sz="26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6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b="1" i="1" dirty="0">
                <a:solidFill>
                  <a:schemeClr val="tx1"/>
                </a:solidFill>
                <a:latin typeface="+mj-lt"/>
              </a:rPr>
              <a:t>Karin Kelly, Principal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  <a:latin typeface="+mj-lt"/>
              </a:rPr>
              <a:t>Laura Hui, Parent Coordinator</a:t>
            </a:r>
          </a:p>
        </p:txBody>
      </p:sp>
    </p:spTree>
    <p:extLst>
      <p:ext uri="{BB962C8B-B14F-4D97-AF65-F5344CB8AC3E}">
        <p14:creationId xmlns:p14="http://schemas.microsoft.com/office/powerpoint/2010/main" val="42238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450"/>
            <a:ext cx="91440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0320" y="992777"/>
            <a:ext cx="68201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District 28 Early Planning Re-Opening Survey</a:t>
            </a:r>
          </a:p>
          <a:p>
            <a:r>
              <a:rPr lang="en-US" sz="2400" b="1" dirty="0"/>
              <a:t>                                      PS 174   </a:t>
            </a:r>
          </a:p>
          <a:p>
            <a:r>
              <a:rPr lang="en-US" sz="2400" b="1" dirty="0"/>
              <a:t>                              </a:t>
            </a:r>
            <a:r>
              <a:rPr lang="en-US" sz="1600" i="1" dirty="0"/>
              <a:t>(374 survey responses)</a:t>
            </a:r>
          </a:p>
          <a:p>
            <a:endParaRPr lang="en-US" b="1" dirty="0"/>
          </a:p>
          <a:p>
            <a:r>
              <a:rPr lang="en-US" dirty="0"/>
              <a:t>Are you planning to opt your child into full time remote  learning in place of the blended model?</a:t>
            </a:r>
          </a:p>
          <a:p>
            <a:r>
              <a:rPr lang="en-US" dirty="0"/>
              <a:t>                                24%      Yes                      90</a:t>
            </a:r>
          </a:p>
          <a:p>
            <a:r>
              <a:rPr lang="en-US" dirty="0"/>
              <a:t>                                43%      No                     161</a:t>
            </a:r>
          </a:p>
          <a:p>
            <a:r>
              <a:rPr lang="en-US" dirty="0"/>
              <a:t>                                32%      Undecided       123</a:t>
            </a:r>
          </a:p>
          <a:p>
            <a:endParaRPr lang="en-US" dirty="0"/>
          </a:p>
          <a:p>
            <a:r>
              <a:rPr lang="en-US" dirty="0"/>
              <a:t>Now tell us what concerns you the most about re-entry.</a:t>
            </a:r>
          </a:p>
          <a:p>
            <a:r>
              <a:rPr lang="en-US" dirty="0"/>
              <a:t>Rank the following.</a:t>
            </a:r>
          </a:p>
          <a:p>
            <a:endParaRPr lang="en-US" dirty="0"/>
          </a:p>
          <a:p>
            <a:r>
              <a:rPr lang="en-US" dirty="0"/>
              <a:t>Based upon your ranking above, tell us a little more about your number one concern.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0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790" y="165539"/>
            <a:ext cx="8760823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Planning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sz="2400" dirty="0"/>
              <a:t>                            </a:t>
            </a:r>
            <a:r>
              <a:rPr lang="en-US" sz="1600" b="1" dirty="0"/>
              <a:t>Walkthrough Building Space</a:t>
            </a:r>
          </a:p>
          <a:p>
            <a:r>
              <a:rPr lang="en-US" sz="1600" b="1" dirty="0"/>
              <a:t>                                          Staff and Student</a:t>
            </a:r>
          </a:p>
          <a:p>
            <a:r>
              <a:rPr lang="en-US" sz="1600" b="1" dirty="0"/>
              <a:t>                                               ?  How many students opt for 100% Remote</a:t>
            </a:r>
          </a:p>
          <a:p>
            <a:r>
              <a:rPr lang="en-US" sz="1600" b="1" dirty="0"/>
              <a:t>                                               ?  Staff who is working remote or in school</a:t>
            </a:r>
          </a:p>
          <a:p>
            <a:r>
              <a:rPr lang="en-US" sz="1600" b="1" dirty="0"/>
              <a:t>                                               ?  # students per Class/ teacher assignments TBD</a:t>
            </a:r>
          </a:p>
          <a:p>
            <a:pPr algn="ctr"/>
            <a:r>
              <a:rPr lang="en-US" sz="1600" b="1" dirty="0"/>
              <a:t>Safe and Health</a:t>
            </a:r>
          </a:p>
          <a:p>
            <a:pPr algn="ctr"/>
            <a:r>
              <a:rPr lang="en-US" sz="1600" b="1" dirty="0"/>
              <a:t>Social Distancing</a:t>
            </a:r>
          </a:p>
          <a:p>
            <a:pPr algn="ctr"/>
            <a:r>
              <a:rPr lang="en-US" sz="1600" b="1" dirty="0"/>
              <a:t>Masks</a:t>
            </a:r>
          </a:p>
          <a:p>
            <a:pPr algn="ctr"/>
            <a:r>
              <a:rPr lang="en-US" sz="1600" b="1" dirty="0"/>
              <a:t>Daily Cleaning</a:t>
            </a:r>
          </a:p>
          <a:p>
            <a:pPr algn="ctr"/>
            <a:r>
              <a:rPr lang="en-US" sz="1600" b="1" dirty="0"/>
              <a:t>Meals</a:t>
            </a:r>
          </a:p>
          <a:p>
            <a:pPr algn="ctr"/>
            <a:r>
              <a:rPr lang="en-US" sz="1600" b="1" dirty="0"/>
              <a:t>Transportation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476187"/>
              </p:ext>
            </p:extLst>
          </p:nvPr>
        </p:nvGraphicFramePr>
        <p:xfrm>
          <a:off x="1817238" y="717330"/>
          <a:ext cx="8367286" cy="2804160"/>
        </p:xfrm>
        <a:graphic>
          <a:graphicData uri="http://schemas.openxmlformats.org/drawingml/2006/table">
            <a:tbl>
              <a:tblPr/>
              <a:tblGrid>
                <a:gridCol w="8367286">
                  <a:extLst>
                    <a:ext uri="{9D8B030D-6E8A-4147-A177-3AD203B41FA5}">
                      <a16:colId xmlns:a16="http://schemas.microsoft.com/office/drawing/2014/main" val="1202982808"/>
                    </a:ext>
                  </a:extLst>
                </a:gridCol>
              </a:tblGrid>
              <a:tr h="2433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wf_segoe-ui_light"/>
                          <a:hlinkClick r:id="rId2"/>
                        </a:rPr>
                        <a:t>State Education Department Issues Guidance to Reopen New York State Schools | New York State Education Department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wf_segoe-ui_light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wf_segoe-ui_normal"/>
                        </a:rPr>
                        <a:t>The New York State Education Department released guidance to help schools and school districts as they plan to reopen, whether that occurs in person, remotely, or in a combination of the two. The guidance builds on the Framework of Guidance that the Department presented to the Board of Regents on Monday, July 13. “On Monday, the Department presented a comprehensive framework of ...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wf_segoe-ui_normal"/>
                          <a:hlinkClick r:id="rId3"/>
                        </a:rPr>
                        <a:t>www.nysed.gov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wf_segoe-ui_normal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wf_segoe-ui_normal"/>
                      </a:endParaRPr>
                    </a:p>
                    <a:p>
                      <a:pPr algn="ctr"/>
                      <a:r>
                        <a:rPr lang="en-US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Centers for Disease Control and Prevention Issued Re-opening Guidance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CDC issued </a:t>
                      </a:r>
                      <a:r>
                        <a:rPr lang="en-US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Original URL: https://www.cdc.gov/coronavirus/2019-ncov/community/schools-childcare/prepare-safe-return.html. Click or tap if you trust this link."/>
                        </a:rPr>
                        <a:t>guidance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re-opening for school districts. </a:t>
                      </a: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wf_segoe-ui_normal"/>
                      </a:endParaRPr>
                    </a:p>
                    <a:p>
                      <a:pPr algn="ctr"/>
                      <a:endParaRPr lang="en-US" b="0" dirty="0">
                        <a:solidFill>
                          <a:srgbClr val="A6A6A6"/>
                        </a:solidFill>
                        <a:effectLst/>
                        <a:latin typeface="wf_segoe-ui_normal"/>
                      </a:endParaRPr>
                    </a:p>
                  </a:txBody>
                  <a:tcPr marR="274320" marT="91440" marB="91440">
                    <a:lnL w="762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23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35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096" y="1124467"/>
            <a:ext cx="8052319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Save the date!  Register!</a:t>
            </a:r>
          </a:p>
          <a:p>
            <a:r>
              <a:rPr lang="en-US" sz="2000" b="1" i="1" dirty="0"/>
              <a:t>                                                   </a:t>
            </a:r>
            <a:r>
              <a:rPr lang="en-US" sz="2000" b="1" dirty="0"/>
              <a:t>NYC Citywide Virtual</a:t>
            </a:r>
          </a:p>
          <a:p>
            <a:pPr algn="ctr"/>
            <a:r>
              <a:rPr lang="en-US" sz="2000" b="1" dirty="0"/>
              <a:t>Family and Student Return to School Sessions</a:t>
            </a:r>
          </a:p>
          <a:p>
            <a:pPr algn="ctr"/>
            <a:r>
              <a:rPr lang="en-US" sz="2000" b="1" i="1" dirty="0"/>
              <a:t>With Chancellor Carranza </a:t>
            </a:r>
          </a:p>
          <a:p>
            <a:r>
              <a:rPr lang="en-US" sz="2000" dirty="0"/>
              <a:t>                                                     6:30pm- 8pm </a:t>
            </a:r>
          </a:p>
          <a:p>
            <a:r>
              <a:rPr lang="en-US" sz="2000" dirty="0"/>
              <a:t>                                                                          </a:t>
            </a:r>
            <a:endParaRPr lang="en-US" sz="1100" dirty="0"/>
          </a:p>
          <a:p>
            <a:r>
              <a:rPr lang="en-US" sz="2400" b="1" dirty="0"/>
              <a:t>Return to School 2020</a:t>
            </a:r>
            <a:endParaRPr lang="en-US" sz="2400" dirty="0"/>
          </a:p>
          <a:p>
            <a:r>
              <a:rPr lang="en-US" dirty="0"/>
              <a:t>Want to learn more about NYC schools plans for the 2020–21 school year? </a:t>
            </a:r>
          </a:p>
          <a:p>
            <a:r>
              <a:rPr lang="en-US" dirty="0"/>
              <a:t>Attend our virtual citywide Information session for students and families—</a:t>
            </a:r>
          </a:p>
          <a:p>
            <a:r>
              <a:rPr lang="en-US" dirty="0"/>
              <a:t>                                              July 28, 2020</a:t>
            </a:r>
          </a:p>
          <a:p>
            <a:r>
              <a:rPr lang="en-US" dirty="0"/>
              <a:t>                                             August 12, 2020</a:t>
            </a:r>
          </a:p>
          <a:p>
            <a:r>
              <a:rPr lang="en-US" b="1" dirty="0"/>
              <a:t>                                             </a:t>
            </a:r>
            <a:r>
              <a:rPr lang="en-US" dirty="0"/>
              <a:t>August 27, 2020</a:t>
            </a:r>
            <a:br>
              <a:rPr lang="en-US" b="1" dirty="0"/>
            </a:br>
            <a:r>
              <a:rPr lang="en-US" dirty="0"/>
              <a:t>Register now: </a:t>
            </a:r>
            <a:r>
              <a:rPr lang="en-US" dirty="0">
                <a:hlinkClick r:id="rId2" tooltip="schools.nyc.gov/returntoschool2020"/>
              </a:rPr>
              <a:t>schools.nyc.gov/returntoschool2020</a:t>
            </a:r>
            <a:r>
              <a:rPr lang="en-US" dirty="0"/>
              <a:t>. You can also select your preferred language (English, Spanish or Mandarin) and submit a question.</a:t>
            </a:r>
            <a:endParaRPr lang="en-US" sz="1100" dirty="0"/>
          </a:p>
          <a:p>
            <a:endParaRPr lang="en-US" sz="1100" dirty="0"/>
          </a:p>
          <a:p>
            <a:r>
              <a:rPr lang="en-US" sz="2000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08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7723" y="719422"/>
            <a:ext cx="69979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/>
          </a:p>
          <a:p>
            <a:pPr algn="ctr"/>
            <a:endParaRPr lang="en-US" sz="4000" b="1" i="1" dirty="0"/>
          </a:p>
          <a:p>
            <a:pPr algn="ctr"/>
            <a:r>
              <a:rPr lang="en-US" sz="4000" b="1" i="1" dirty="0"/>
              <a:t>“The Next Steps”</a:t>
            </a:r>
          </a:p>
          <a:p>
            <a:pPr algn="ctr"/>
            <a:endParaRPr lang="en-US" sz="4000" b="1" i="1" dirty="0"/>
          </a:p>
          <a:p>
            <a:r>
              <a:rPr lang="en-US" sz="2800" b="1" dirty="0"/>
              <a:t>             </a:t>
            </a:r>
            <a:r>
              <a:rPr lang="en-US" sz="2800" b="1" i="1" dirty="0"/>
              <a:t>Additional-</a:t>
            </a:r>
          </a:p>
          <a:p>
            <a:pPr algn="ctr"/>
            <a:r>
              <a:rPr lang="en-US" sz="2800" b="1" dirty="0"/>
              <a:t>Parent Information Sessions</a:t>
            </a:r>
          </a:p>
          <a:p>
            <a:pPr algn="ctr"/>
            <a:r>
              <a:rPr lang="en-US" sz="2800" dirty="0"/>
              <a:t>“Update on Return to School”</a:t>
            </a:r>
          </a:p>
          <a:p>
            <a:pPr algn="ctr"/>
            <a:endParaRPr lang="en-US" dirty="0"/>
          </a:p>
          <a:p>
            <a:pPr algn="ctr"/>
            <a:r>
              <a:rPr lang="en-US" sz="2800" i="1" dirty="0"/>
              <a:t>To follow</a:t>
            </a:r>
          </a:p>
        </p:txBody>
      </p:sp>
    </p:spTree>
    <p:extLst>
      <p:ext uri="{BB962C8B-B14F-4D97-AF65-F5344CB8AC3E}">
        <p14:creationId xmlns:p14="http://schemas.microsoft.com/office/powerpoint/2010/main" val="156872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-blob-prd.azureedge.net/prd-pws/images/default-source/default-album/reopening-rts2020-timeline.png?sfvrsn=9ba7637c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24" y="1104900"/>
            <a:ext cx="862012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4498" y="261257"/>
            <a:ext cx="5570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sz="4000" b="1" dirty="0"/>
              <a:t>New York City Timeline</a:t>
            </a:r>
          </a:p>
        </p:txBody>
      </p:sp>
    </p:spTree>
    <p:extLst>
      <p:ext uri="{BB962C8B-B14F-4D97-AF65-F5344CB8AC3E}">
        <p14:creationId xmlns:p14="http://schemas.microsoft.com/office/powerpoint/2010/main" val="122954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701" y="1791477"/>
            <a:ext cx="851643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2020-2021 Learning Preference</a:t>
            </a:r>
            <a:r>
              <a:rPr lang="en-US" sz="2000" dirty="0"/>
              <a:t> -</a:t>
            </a:r>
          </a:p>
          <a:p>
            <a:r>
              <a:rPr lang="en-US" sz="2000" b="1" i="1" dirty="0"/>
              <a:t>100% Remote Learning</a:t>
            </a:r>
            <a:r>
              <a:rPr lang="en-US" sz="2000" i="1" dirty="0"/>
              <a:t>: </a:t>
            </a:r>
          </a:p>
          <a:p>
            <a:r>
              <a:rPr lang="en-US" dirty="0"/>
              <a:t>“Opt in” to have your child learn 100% remotely (all online from home) </a:t>
            </a:r>
            <a:r>
              <a:rPr lang="en-US" b="1" u="sng" dirty="0"/>
              <a:t>by August 7</a:t>
            </a:r>
            <a:r>
              <a:rPr lang="en-US" b="1" u="sng" baseline="30000" dirty="0"/>
              <a:t>th</a:t>
            </a:r>
            <a:r>
              <a:rPr lang="en-US" dirty="0"/>
              <a:t>.</a:t>
            </a:r>
          </a:p>
          <a:p>
            <a:endParaRPr lang="en-US" sz="2000" dirty="0">
              <a:hlinkClick r:id="rId2"/>
            </a:endParaRPr>
          </a:p>
          <a:p>
            <a:pPr algn="ctr"/>
            <a:r>
              <a:rPr lang="en-US" sz="2000" b="1" dirty="0">
                <a:hlinkClick r:id="rId2"/>
              </a:rPr>
              <a:t>https://www.nycenet.edu/surveys/learningpreference</a:t>
            </a:r>
            <a:endParaRPr lang="en-US" sz="2000" b="1" dirty="0"/>
          </a:p>
          <a:p>
            <a:pPr algn="ctr"/>
            <a:endParaRPr lang="en-US" dirty="0"/>
          </a:p>
          <a:p>
            <a:pPr algn="ctr"/>
            <a:r>
              <a:rPr lang="en-US" dirty="0"/>
              <a:t> To choose this option for your child, fill out and </a:t>
            </a:r>
            <a:r>
              <a:rPr lang="en-US" dirty="0">
                <a:hlinkClick r:id="rId2" tooltip="https://www.nycenet.edu/surveys/learningpreference"/>
              </a:rPr>
              <a:t>submit this form</a:t>
            </a:r>
            <a:r>
              <a:rPr lang="en-US" dirty="0"/>
              <a:t>.</a:t>
            </a:r>
          </a:p>
          <a:p>
            <a:endParaRPr lang="en-US" dirty="0"/>
          </a:p>
          <a:p>
            <a:pPr algn="ctr"/>
            <a:r>
              <a:rPr lang="en-US" b="1" i="1" dirty="0"/>
              <a:t> If you change your mind</a:t>
            </a:r>
            <a:r>
              <a:rPr lang="en-US" dirty="0"/>
              <a:t>, please complete this form again before August 7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pPr algn="ctr"/>
            <a:r>
              <a:rPr lang="en-US" dirty="0"/>
              <a:t> </a:t>
            </a:r>
            <a:r>
              <a:rPr lang="en-US" b="1" dirty="0"/>
              <a:t>There will be scheduled cycles  to opt in to blended learning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 If you have difficulties completing this form online, call 311.</a:t>
            </a:r>
          </a:p>
        </p:txBody>
      </p:sp>
    </p:spTree>
    <p:extLst>
      <p:ext uri="{BB962C8B-B14F-4D97-AF65-F5344CB8AC3E}">
        <p14:creationId xmlns:p14="http://schemas.microsoft.com/office/powerpoint/2010/main" val="419441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842"/>
            <a:ext cx="12192000" cy="63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9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535504"/>
            <a:ext cx="10058400" cy="565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0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07" y="531222"/>
            <a:ext cx="10058400" cy="56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4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95"/>
            <a:ext cx="12192000" cy="68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1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7"/>
            <a:ext cx="12192000" cy="683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7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4"/>
            <a:ext cx="12192000" cy="683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83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</TotalTime>
  <Words>498</Words>
  <Application>Microsoft Macintosh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wf_segoe-ui_light</vt:lpstr>
      <vt:lpstr>wf_segoe-ui_normal</vt:lpstr>
      <vt:lpstr>Office Theme</vt:lpstr>
      <vt:lpstr>Public School 174 William Sidney Mount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NYCDoE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School 174 William Sidney Mount</dc:title>
  <dc:creator>Hui Laura</dc:creator>
  <cp:lastModifiedBy>Marisol Catucci</cp:lastModifiedBy>
  <cp:revision>40</cp:revision>
  <dcterms:created xsi:type="dcterms:W3CDTF">2020-07-22T15:49:07Z</dcterms:created>
  <dcterms:modified xsi:type="dcterms:W3CDTF">2020-07-29T21:01:05Z</dcterms:modified>
</cp:coreProperties>
</file>